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660033"/>
    <a:srgbClr val="000099"/>
    <a:srgbClr val="660066"/>
    <a:srgbClr val="000000"/>
    <a:srgbClr val="0000CC"/>
    <a:srgbClr val="FF66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People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25538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9241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97638" y="549275"/>
            <a:ext cx="1962150" cy="5832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1188" y="549275"/>
            <a:ext cx="5734050" cy="5832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268413"/>
            <a:ext cx="3848100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1688" y="1268413"/>
            <a:ext cx="3848100" cy="5113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eoplePrint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549275"/>
            <a:ext cx="78486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268413"/>
            <a:ext cx="784860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u.intel.com/galaxy/forum/index.php?automodule=blog&amp;blogid=14515&amp;showentry=3525" TargetMode="External"/><Relationship Id="rId3" Type="http://schemas.openxmlformats.org/officeDocument/2006/relationships/hyperlink" Target="http://sapfo.com.ua/page/list/18/pn,2/jetiket.html" TargetMode="External"/><Relationship Id="rId7" Type="http://schemas.openxmlformats.org/officeDocument/2006/relationships/hyperlink" Target="http://www.filolingvia.com/publ/297-1-0-4206" TargetMode="External"/><Relationship Id="rId2" Type="http://schemas.openxmlformats.org/officeDocument/2006/relationships/hyperlink" Target="http://fortunita.info/message/lady/lady181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edelat.ru/index.php/tolearn/language/hindi" TargetMode="External"/><Relationship Id="rId5" Type="http://schemas.openxmlformats.org/officeDocument/2006/relationships/hyperlink" Target="http://www.btraining.ru/business_obs/" TargetMode="External"/><Relationship Id="rId4" Type="http://schemas.openxmlformats.org/officeDocument/2006/relationships/hyperlink" Target="http://www.isovet.ru/hi-tech/internet/dlya-chego-nuzhen-internet.html" TargetMode="External"/><Relationship Id="rId9" Type="http://schemas.openxmlformats.org/officeDocument/2006/relationships/hyperlink" Target="http://a-leonka.moskva.com/aleonka/18591633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en-US" sz="4000" dirty="0" smtClean="0">
                <a:solidFill>
                  <a:schemeClr val="tx2"/>
                </a:solidFill>
                <a:latin typeface="Comic Sans MS" pitchFamily="66" charset="0"/>
              </a:rPr>
              <a:t>The 11th form student </a:t>
            </a:r>
            <a:r>
              <a:rPr lang="en-US" sz="4000" dirty="0" err="1" smtClean="0">
                <a:solidFill>
                  <a:schemeClr val="tx2"/>
                </a:solidFill>
                <a:latin typeface="Comic Sans MS" pitchFamily="66" charset="0"/>
              </a:rPr>
              <a:t>Kudryavtseva</a:t>
            </a:r>
            <a:r>
              <a:rPr lang="en-US" sz="40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Ann </a:t>
            </a:r>
            <a:r>
              <a:rPr lang="en-US" sz="4000" dirty="0" smtClean="0">
                <a:solidFill>
                  <a:schemeClr val="tx2"/>
                </a:solidFill>
                <a:latin typeface="Comic Sans MS" pitchFamily="66" charset="0"/>
              </a:rPr>
              <a:t>presents a project </a:t>
            </a:r>
            <a:r>
              <a:rPr lang="ru-RU" sz="4000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7" name="Рисунок 6" descr="P1110247 (2) -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637" y="1799212"/>
            <a:ext cx="2367280" cy="39217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7848600" cy="692150"/>
          </a:xfrm>
        </p:spPr>
        <p:txBody>
          <a:bodyPr/>
          <a:lstStyle/>
          <a:p>
            <a:r>
              <a:rPr lang="en-US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However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 can`t agree with this opinion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checkmar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1071546"/>
            <a:ext cx="3350813" cy="492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нак запрета 4"/>
          <p:cNvSpPr/>
          <p:nvPr/>
        </p:nvSpPr>
        <p:spPr>
          <a:xfrm>
            <a:off x="2643174" y="2143116"/>
            <a:ext cx="3429024" cy="4000528"/>
          </a:xfrm>
          <a:prstGeom prst="noSmoking">
            <a:avLst/>
          </a:prstGeom>
          <a:solidFill>
            <a:srgbClr val="000000">
              <a:alpha val="27843"/>
            </a:srgb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42984"/>
            <a:ext cx="7848600" cy="692150"/>
          </a:xfrm>
        </p:spPr>
        <p:txBody>
          <a:bodyPr/>
          <a:lstStyle/>
          <a:p>
            <a:r>
              <a:rPr lang="en-US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think </a:t>
            </a:r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a different foreign language besides English is, in today`s world, a waste of time.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4" name="Рисунок 3" descr="79679_main_pre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643182"/>
            <a:ext cx="3214710" cy="235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49fc7dc527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095491"/>
            <a:ext cx="2500330" cy="3333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2"/>
              </a:rPr>
              <a:t>http://fortunita.info/message/lady/lady181.htm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3"/>
              </a:rPr>
              <a:t>http://sapfo.com.ua/page/list/18/pn,2/jetiket.html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4"/>
              </a:rPr>
              <a:t>http://www.isovet.ru/hi-tech/internet/dlya-chego-nuzhen-internet.html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http://www.btraining.ru/business_obs/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http://chedelat.ru/index.php/tolearn/language/hindi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7"/>
              </a:rPr>
              <a:t>http://www.filolingvia.com/publ/297-1-0-4206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8"/>
              </a:rPr>
              <a:t>http://ru.intel.com/galaxy/forum/index.php?automodule=blog&amp;blogid=14515&amp;showentry=3525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C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C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9"/>
              </a:rPr>
              <a:t>http://a-leonka.moskva.com/aleonka/18591633.html</a:t>
            </a:r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143248"/>
            <a:ext cx="7848600" cy="692150"/>
          </a:xfrm>
        </p:spPr>
        <p:txBody>
          <a:bodyPr/>
          <a:lstStyle/>
          <a:p>
            <a:r>
              <a:rPr lang="en-US" sz="6600" dirty="0" smtClean="0">
                <a:solidFill>
                  <a:srgbClr val="FF0000"/>
                </a:solidFill>
              </a:rPr>
              <a:t>The end!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4143380"/>
            <a:ext cx="4487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990099"/>
                </a:solidFill>
              </a:rPr>
              <a:t>Thank you for attention!</a:t>
            </a:r>
            <a:endParaRPr lang="ru-RU" sz="3200" dirty="0">
              <a:solidFill>
                <a:srgbClr val="990099"/>
              </a:solidFill>
            </a:endParaRPr>
          </a:p>
        </p:txBody>
      </p:sp>
      <p:pic>
        <p:nvPicPr>
          <p:cNvPr id="5" name="Рисунок 4" descr="76960_44713-700x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714356"/>
            <a:ext cx="2357454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rgbClr val="CC00CC"/>
            </a:solidFill>
          </a:ln>
        </p:spPr>
        <p:txBody>
          <a:bodyPr/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heme</a:t>
            </a: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: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285860"/>
            <a:ext cx="7848600" cy="5113337"/>
          </a:xfrm>
        </p:spPr>
        <p:txBody>
          <a:bodyPr/>
          <a:lstStyle/>
          <a:p>
            <a:pPr algn="ctr">
              <a:buNone/>
            </a:pPr>
            <a:endParaRPr lang="ru-RU" sz="4400" u="sng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en-US" sz="4400" u="sng" dirty="0" smtClean="0">
                <a:ln w="19050">
                  <a:solidFill>
                    <a:srgbClr val="FF66CC"/>
                  </a:solidFill>
                </a:ln>
                <a:solidFill>
                  <a:srgbClr val="0000CC"/>
                </a:solidFill>
                <a:latin typeface="+mn-lt"/>
                <a:ea typeface="+mn-ea"/>
                <a:cs typeface="+mn-cs"/>
              </a:rPr>
              <a:t>English </a:t>
            </a:r>
            <a:r>
              <a:rPr lang="en-US" sz="4400" u="sng" dirty="0">
                <a:ln w="19050">
                  <a:solidFill>
                    <a:srgbClr val="FF66CC"/>
                  </a:solidFill>
                </a:ln>
                <a:solidFill>
                  <a:srgbClr val="0000CC"/>
                </a:solidFill>
                <a:latin typeface="+mn-lt"/>
                <a:ea typeface="+mn-ea"/>
                <a:cs typeface="+mn-cs"/>
              </a:rPr>
              <a:t>as a global language, a good or bad thing?</a:t>
            </a:r>
            <a:endParaRPr lang="ru-RU" sz="4400" u="sng" dirty="0">
              <a:ln w="19050">
                <a:solidFill>
                  <a:srgbClr val="FF66CC"/>
                </a:solidFill>
              </a:ln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2" name="Рисунок 11" descr="44_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500438"/>
            <a:ext cx="321468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eop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214282" y="428604"/>
            <a:ext cx="8642350" cy="692150"/>
          </a:xfrm>
        </p:spPr>
        <p:txBody>
          <a:bodyPr/>
          <a:lstStyle/>
          <a:p>
            <a:r>
              <a:rPr lang="en-US" sz="4000" i="1" dirty="0">
                <a:solidFill>
                  <a:schemeClr val="tx1"/>
                </a:solidFill>
                <a:effectLst>
                  <a:outerShdw blurRad="50800" dist="381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Learning </a:t>
            </a:r>
            <a:r>
              <a:rPr lang="en-US" sz="4000" i="1" dirty="0" smtClean="0">
                <a:solidFill>
                  <a:schemeClr val="tx1"/>
                </a:solidFill>
                <a:effectLst>
                  <a:outerShdw blurRad="50800" dist="38100" dir="18900000" sx="101000" sy="101000" algn="bl" rotWithShape="0">
                    <a:prstClr val="black">
                      <a:alpha val="40000"/>
                    </a:prstClr>
                  </a:outerShdw>
                </a:effectLst>
              </a:rPr>
              <a:t>the</a:t>
            </a:r>
            <a:r>
              <a:rPr lang="en-US" sz="4000" i="1" dirty="0" smtClean="0">
                <a:solidFill>
                  <a:schemeClr val="tx1"/>
                </a:solidFill>
                <a:effectLst>
                  <a:outerShdw blurRad="50800" dist="381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000" i="1" dirty="0">
                <a:solidFill>
                  <a:schemeClr val="tx1"/>
                </a:solidFill>
                <a:effectLst>
                  <a:outerShdw blurRad="50800" dist="381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English language is beneficial to all</a:t>
            </a:r>
            <a:r>
              <a:rPr lang="en-US" sz="4000" i="1" dirty="0">
                <a:solidFill>
                  <a:schemeClr val="tx2"/>
                </a:solidFill>
                <a:effectLst>
                  <a:outerShdw blurRad="50800" dist="381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4000" i="1" dirty="0">
              <a:effectLst>
                <a:outerShdw blurRad="50800" dist="38100" dir="18900000" sx="101000" sy="101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Рисунок 7" descr="mill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27306">
            <a:off x="280201" y="2334909"/>
            <a:ext cx="2704626" cy="203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uhqoes%20johuxepi%20tyieubnilgg%20pnumr%20b%20gz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5274">
            <a:off x="3470008" y="1775238"/>
            <a:ext cx="2287417" cy="305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478b2d9591b2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68570">
            <a:off x="6046352" y="2390272"/>
            <a:ext cx="2786082" cy="1862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7848600" cy="5113337"/>
          </a:xfrm>
        </p:spPr>
        <p:txBody>
          <a:bodyPr/>
          <a:lstStyle/>
          <a:p>
            <a:pPr algn="ctr">
              <a:buNone/>
            </a:pP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First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, English is easier to learn than most other languages. </a:t>
            </a: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Second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, it  borrows words and phrases from the very countries into which it expands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pic>
        <p:nvPicPr>
          <p:cNvPr id="4" name="Рисунок 3" descr="1580107000cacf73426e4304717fc91ec94e3b4c4e.jpg"/>
          <p:cNvPicPr>
            <a:picLocks noChangeAspect="1"/>
          </p:cNvPicPr>
          <p:nvPr/>
        </p:nvPicPr>
        <p:blipFill>
          <a:blip r:embed="rId2"/>
          <a:srcRect b="3845"/>
          <a:stretch>
            <a:fillRect/>
          </a:stretch>
        </p:blipFill>
        <p:spPr>
          <a:xfrm>
            <a:off x="428596" y="2857496"/>
            <a:ext cx="352425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460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2571744"/>
            <a:ext cx="2571768" cy="3871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bout_us.jpg"/>
          <p:cNvPicPr>
            <a:picLocks noChangeAspect="1"/>
          </p:cNvPicPr>
          <p:nvPr/>
        </p:nvPicPr>
        <p:blipFill>
          <a:blip r:embed="rId4"/>
          <a:srcRect l="5068" r="35131"/>
          <a:stretch>
            <a:fillRect/>
          </a:stretch>
        </p:blipFill>
        <p:spPr>
          <a:xfrm>
            <a:off x="6429388" y="2928934"/>
            <a:ext cx="2175394" cy="243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7848600" cy="5113337"/>
          </a:xfrm>
        </p:spPr>
        <p:txBody>
          <a:bodyPr/>
          <a:lstStyle/>
          <a:p>
            <a:pPr algn="ctr">
              <a:buNone/>
            </a:pP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think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English is going to become even more important as a global language, dominating world trade computers and media, while other languages will become localized or just die out.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 descr="c3ed402659c0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2643182"/>
            <a:ext cx="2928958" cy="3719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7848600" cy="692150"/>
          </a:xfrm>
        </p:spPr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opinion finds a wide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DSC_0637.JPG"/>
          <p:cNvPicPr>
            <a:picLocks noChangeAspect="1"/>
          </p:cNvPicPr>
          <p:nvPr/>
        </p:nvPicPr>
        <p:blipFill>
          <a:blip r:embed="rId2"/>
          <a:srcRect l="28831" r="37903"/>
          <a:stretch>
            <a:fillRect/>
          </a:stretch>
        </p:blipFill>
        <p:spPr>
          <a:xfrm>
            <a:off x="3286116" y="1785926"/>
            <a:ext cx="2214578" cy="4419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7848600" cy="5113337"/>
          </a:xfrm>
        </p:spPr>
        <p:txBody>
          <a:bodyPr/>
          <a:lstStyle/>
          <a:p>
            <a:pPr algn="ctr">
              <a:buNone/>
            </a:pP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 little clear and detailed communication can occur among people who don`t have a common language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Рисунок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143116"/>
            <a:ext cx="2000264" cy="1568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8bd699b80e388acf82771c5d3eb678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714884"/>
            <a:ext cx="214314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4623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2428868"/>
            <a:ext cx="3242281" cy="244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English helps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928934"/>
            <a:ext cx="18934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talking to people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5929330"/>
            <a:ext cx="2132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reading and writing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3286124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understanding TV </a:t>
            </a:r>
          </a:p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films from other countries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4480" y="5286388"/>
            <a:ext cx="293862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opens up much a wider range 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sources of information</a:t>
            </a:r>
            <a:r>
              <a:rPr lang="en-US" sz="1400" dirty="0" smtClean="0"/>
              <a:t>. </a:t>
            </a:r>
            <a:endParaRPr lang="ru-RU" sz="1400" dirty="0" smtClean="0"/>
          </a:p>
          <a:p>
            <a:endParaRPr lang="ru-RU" dirty="0"/>
          </a:p>
        </p:txBody>
      </p:sp>
      <p:pic>
        <p:nvPicPr>
          <p:cNvPr id="17" name="Рисунок 16" descr="baner_business_ob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1706880" cy="1463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Выгнутая вниз стрелка 17"/>
          <p:cNvSpPr/>
          <p:nvPr/>
        </p:nvSpPr>
        <p:spPr>
          <a:xfrm rot="16044664">
            <a:off x="2596293" y="2305553"/>
            <a:ext cx="1077389" cy="637325"/>
          </a:xfrm>
          <a:prstGeom prst="curvedUpArrow">
            <a:avLst/>
          </a:prstGeom>
          <a:solidFill>
            <a:srgbClr val="CC00CC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Рисунок 18" descr="image_8763672372654185839064885037720696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4572008"/>
            <a:ext cx="1809749" cy="135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Выгнутая вправо стрелка 20"/>
          <p:cNvSpPr/>
          <p:nvPr/>
        </p:nvSpPr>
        <p:spPr>
          <a:xfrm rot="10800000">
            <a:off x="5715008" y="5072074"/>
            <a:ext cx="636514" cy="1078123"/>
          </a:xfrm>
          <a:prstGeom prst="curvedLeftArrow">
            <a:avLst/>
          </a:prstGeom>
          <a:solidFill>
            <a:srgbClr val="CC00CC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2" name="Рисунок 21" descr="105836_image_large.jpg"/>
          <p:cNvPicPr>
            <a:picLocks noChangeAspect="1"/>
          </p:cNvPicPr>
          <p:nvPr/>
        </p:nvPicPr>
        <p:blipFill>
          <a:blip r:embed="rId4"/>
          <a:srcRect l="50000" t="51875"/>
          <a:stretch>
            <a:fillRect/>
          </a:stretch>
        </p:blipFill>
        <p:spPr>
          <a:xfrm>
            <a:off x="5357818" y="1571612"/>
            <a:ext cx="2357454" cy="1614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Выгнутая вправо стрелка 22"/>
          <p:cNvSpPr/>
          <p:nvPr/>
        </p:nvSpPr>
        <p:spPr>
          <a:xfrm rot="10800000">
            <a:off x="4572000" y="2357430"/>
            <a:ext cx="642942" cy="1073276"/>
          </a:xfrm>
          <a:prstGeom prst="curvedLeftArrow">
            <a:avLst/>
          </a:prstGeom>
          <a:solidFill>
            <a:srgbClr val="CC00CC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4" name="Рисунок 23" descr="1243103570_129882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3643314"/>
            <a:ext cx="1643074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Выгнутая влево стрелка 24"/>
          <p:cNvSpPr/>
          <p:nvPr/>
        </p:nvSpPr>
        <p:spPr>
          <a:xfrm rot="10800000">
            <a:off x="4000496" y="4572008"/>
            <a:ext cx="714380" cy="1216152"/>
          </a:xfrm>
          <a:prstGeom prst="curvedRightArrow">
            <a:avLst/>
          </a:prstGeom>
          <a:solidFill>
            <a:srgbClr val="CC00CC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7848600" cy="5113337"/>
          </a:xfrm>
        </p:spPr>
        <p:txBody>
          <a:bodyPr/>
          <a:lstStyle/>
          <a:p>
            <a:pPr algn="ctr">
              <a:buNone/>
            </a:pP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 other hand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some people tend to assume that other languages such as Chinese or Hindi should be taken into account as well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xuehany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176556"/>
            <a:ext cx="2857520" cy="2886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965_hind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143248"/>
            <a:ext cx="381002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 стрелкой 6"/>
          <p:cNvCxnSpPr/>
          <p:nvPr/>
        </p:nvCxnSpPr>
        <p:spPr>
          <a:xfrm rot="5400000">
            <a:off x="1500166" y="2357430"/>
            <a:ext cx="1071570" cy="35719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857620" y="1928802"/>
            <a:ext cx="1928826" cy="107157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opl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People</Template>
  <TotalTime>434</TotalTime>
  <Words>235</Words>
  <Application>Microsoft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People</vt:lpstr>
      <vt:lpstr>The 11th form student Kudryavtseva Ann presents a project  </vt:lpstr>
      <vt:lpstr>Theme:</vt:lpstr>
      <vt:lpstr>Learning the English language is beneficial to all.</vt:lpstr>
      <vt:lpstr>Слайд 4</vt:lpstr>
      <vt:lpstr>Слайд 5</vt:lpstr>
      <vt:lpstr>My opinion finds a wide support.</vt:lpstr>
      <vt:lpstr>Слайд 7</vt:lpstr>
      <vt:lpstr>Learning English helps</vt:lpstr>
      <vt:lpstr>Слайд 9</vt:lpstr>
      <vt:lpstr>However, I can`t agree with this opinion</vt:lpstr>
      <vt:lpstr>I think learning a different foreign language besides English is, in today`s world, a waste of time. </vt:lpstr>
      <vt:lpstr>Links</vt:lpstr>
      <vt:lpstr>The end!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11th form student Кудрявцева Ann presents a project</dc:title>
  <dc:creator>Колян</dc:creator>
  <cp:lastModifiedBy>Trof</cp:lastModifiedBy>
  <cp:revision>44</cp:revision>
  <dcterms:created xsi:type="dcterms:W3CDTF">2010-09-18T18:08:44Z</dcterms:created>
  <dcterms:modified xsi:type="dcterms:W3CDTF">2010-09-28T12:02:14Z</dcterms:modified>
</cp:coreProperties>
</file>